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60" r:id="rId4"/>
    <p:sldId id="261" r:id="rId5"/>
    <p:sldId id="269" r:id="rId6"/>
    <p:sldId id="263" r:id="rId7"/>
    <p:sldId id="268" r:id="rId8"/>
    <p:sldId id="265" r:id="rId9"/>
    <p:sldId id="264" r:id="rId10"/>
    <p:sldId id="270" r:id="rId11"/>
    <p:sldId id="271" r:id="rId12"/>
    <p:sldId id="272" r:id="rId13"/>
    <p:sldId id="277" r:id="rId14"/>
    <p:sldId id="276" r:id="rId15"/>
    <p:sldId id="273" r:id="rId16"/>
    <p:sldId id="274" r:id="rId17"/>
    <p:sldId id="27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DF-4C8C-8B10-47F89EB262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6DF-4C8C-8B10-47F89EB262F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7099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F-4C8C-8B10-47F89EB262F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0D5C-293B-4190-A3F9-1F0182CB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915BB-FB99-4144-B744-6A25F188D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7C5C-4F8F-4B20-BB12-3778A5E0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DDC4-36A4-4C84-AB13-D83CAAEC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4754-C5F8-41F6-9BCD-A90F5B1B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7C17-4C8A-49A5-BC5C-491B1A01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370A1-1036-4674-BAE7-F29A96E3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1268-2ECC-4CF9-89CD-45400A39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4544-9164-44FC-8158-C694DE99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9EB43-3F65-4AEE-AF1F-B13AE1B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8B2A4-69BA-44B5-9E76-8E9D5D2D8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C79F3-D3D1-4F17-9557-26575AB20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8B4DA-74DE-4F63-A69B-C0D7F28C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ED109-21BF-43E6-A86C-3BE6D8B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361AA-7641-4D41-BB27-972481FF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43C2-5782-48A4-A8A0-DA096370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554-F5FA-4DD7-9E2A-71F297D57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003B0-E108-430D-B898-F7AEEE86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F455-4B32-4F2D-8061-02F2E593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6761-8F49-44D3-9A59-31B83B6C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745A-48BD-4D8B-B849-578AB195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57764-395E-4C5E-81AA-B5347606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7BD0-8C85-4B73-8E4A-D7755124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F8772-323D-4E43-B39A-0FFB15CE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EE9B-96F5-47CE-A2C1-49340C8D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8B17-39BA-40D2-8397-A12552E3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DE86C-EF3A-4FD8-8125-6751CF14B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054D1-A384-4E70-9B64-90BDD14FE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DDF28-9BCE-4955-AA14-BBE68AEA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78053-3606-47EE-A548-DF1E65D0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73B31-2528-4A06-9239-1731CFD2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4068-3775-47FA-AE18-043BE2BF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7392F-0F25-4575-AD4A-346AC234A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0BAE1-438B-4DE0-8540-6486BEC08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57557-ABAB-4752-BCBE-A0EE6552D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4D99D-24FE-463F-AF7E-62ECC6C5B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9FE0F-CB05-4128-BBB8-175BAAFD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F9E7A-3752-4DBE-87AC-EB3C97D7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379F4-5E8B-45AA-86B4-10B5C4B6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DB86-B892-466F-B4AC-0134AD95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7D036-5337-4F37-9407-8B9E480B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9D5E5-FE09-49C2-A7D7-2D6DF564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BAEA5-1984-4D0D-866B-ED058D32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F68C9-6604-431D-979E-10AD26E4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5C70A-E63F-4B92-A0DB-D610242C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10A5D-0BC8-4E6A-8E4C-DA129B74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56AF-F286-476B-A508-BDF0B41A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A19D-7E27-4105-9976-27F63096B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938F9-6223-4746-AA8B-736D123DB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4CC86-67F1-4C57-9E73-C7DF6967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9C8E1-B374-47E3-9E96-A1A40260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AA457-5C44-4BBD-9427-28097063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7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876B-5F95-48D3-A3FB-EA60474F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C9BD8-44B1-434E-820B-87954A8FE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792D6-ECD5-4CBB-B246-EB16F117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93E7D-4F1B-4D43-A939-DAB821E7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AB003-9B45-49D0-B944-4EA15C7C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3F6EF-6E17-4AB9-BB7C-58961F83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772F1-9A95-4C4B-8B59-1680A629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49553-3B9E-4029-9F18-22D423EF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E2894-60FE-4FC2-B85D-A6A5E01FD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3C63-6940-4500-99A6-DC0E06D54B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894C-1418-476B-8B4C-486F19510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13D2A-C033-4D94-82FF-323826451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F094-F0D8-414C-8AC4-E6CA424A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9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3C2-D855-43FD-BD6D-9A52CFCC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BF1D-1286-4DE1-9007-9CF2EEBC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69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Alexa Little</a:t>
            </a:r>
          </a:p>
          <a:p>
            <a:r>
              <a:rPr lang="en-US" dirty="0">
                <a:solidFill>
                  <a:schemeClr val="bg1"/>
                </a:solidFill>
              </a:rPr>
              <a:t>BA: Yale 2016, Linguistics</a:t>
            </a:r>
          </a:p>
          <a:p>
            <a:r>
              <a:rPr lang="en-US" dirty="0">
                <a:solidFill>
                  <a:schemeClr val="bg1"/>
                </a:solidFill>
              </a:rPr>
              <a:t>Focus on computational linguistics, endangered languages</a:t>
            </a:r>
          </a:p>
          <a:p>
            <a:r>
              <a:rPr lang="en-US" dirty="0">
                <a:solidFill>
                  <a:schemeClr val="bg1"/>
                </a:solidFill>
              </a:rPr>
              <a:t>Executive Director of 7000 Languages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3AE2C-EBE6-46E0-864E-2434560359EA}"/>
              </a:ext>
            </a:extLst>
          </p:cNvPr>
          <p:cNvSpPr txBox="1"/>
          <p:nvPr/>
        </p:nvSpPr>
        <p:spPr>
          <a:xfrm>
            <a:off x="838200" y="3926817"/>
            <a:ext cx="5488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“connect communities with the technology to teach, learn, and revive their languages”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41EEF-3286-4129-9A12-492A1B21535D}"/>
              </a:ext>
            </a:extLst>
          </p:cNvPr>
          <p:cNvSpPr txBox="1"/>
          <p:nvPr/>
        </p:nvSpPr>
        <p:spPr>
          <a:xfrm>
            <a:off x="838200" y="5221167"/>
            <a:ext cx="548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www.7000.org</a:t>
            </a:r>
          </a:p>
        </p:txBody>
      </p:sp>
    </p:spTree>
    <p:extLst>
      <p:ext uri="{BB962C8B-B14F-4D97-AF65-F5344CB8AC3E}">
        <p14:creationId xmlns:p14="http://schemas.microsoft.com/office/powerpoint/2010/main" val="80596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5D67-FA03-43EC-8590-EFE7A43B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6" y="260870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2017: The Kilpatrick 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D3F17-DECB-4402-A77A-FA9C81844354}"/>
              </a:ext>
            </a:extLst>
          </p:cNvPr>
          <p:cNvSpPr txBox="1"/>
          <p:nvPr/>
        </p:nvSpPr>
        <p:spPr>
          <a:xfrm>
            <a:off x="3242821" y="3695307"/>
            <a:ext cx="537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(Proof of Concept)</a:t>
            </a:r>
          </a:p>
        </p:txBody>
      </p:sp>
    </p:spTree>
    <p:extLst>
      <p:ext uri="{BB962C8B-B14F-4D97-AF65-F5344CB8AC3E}">
        <p14:creationId xmlns:p14="http://schemas.microsoft.com/office/powerpoint/2010/main" val="339681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4E3FE-3FA3-4AC2-B260-67A5A5F3B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44"/>
            <a:ext cx="12192000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F35A5-49EE-4529-8D58-42DB237CF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26136"/>
            <a:ext cx="12100560" cy="6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2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60950-26CC-497C-888F-3F3AD860A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" y="362712"/>
            <a:ext cx="12076176" cy="61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80B68-8F70-4070-B499-8509E052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313944"/>
            <a:ext cx="12057888" cy="62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73C06-4902-407D-B499-80449BF07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381000"/>
            <a:ext cx="1208227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B56E7-B0F0-4F6D-B26D-C255E45E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32232"/>
            <a:ext cx="12100560" cy="61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FF2A6-78AB-4156-B6F8-6A9EF421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" y="335280"/>
            <a:ext cx="12088368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DECB-2164-48E2-927F-FA947C87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3A7E1-0FF2-4B33-B648-B37AFE88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Consent</a:t>
            </a:r>
          </a:p>
          <a:p>
            <a:r>
              <a:rPr lang="en-US" dirty="0">
                <a:solidFill>
                  <a:schemeClr val="bg1"/>
                </a:solidFill>
              </a:rPr>
              <a:t>Access protocols</a:t>
            </a:r>
          </a:p>
          <a:p>
            <a:r>
              <a:rPr lang="en-US" dirty="0">
                <a:solidFill>
                  <a:schemeClr val="bg1"/>
                </a:solidFill>
              </a:rPr>
              <a:t>Benefits to community</a:t>
            </a:r>
          </a:p>
          <a:p>
            <a:r>
              <a:rPr lang="en-US" dirty="0">
                <a:solidFill>
                  <a:schemeClr val="bg1"/>
                </a:solidFill>
              </a:rPr>
              <a:t>Usability / design</a:t>
            </a:r>
          </a:p>
          <a:p>
            <a:r>
              <a:rPr lang="en-US" dirty="0">
                <a:solidFill>
                  <a:schemeClr val="bg1"/>
                </a:solidFill>
              </a:rPr>
              <a:t>Collaborations with data scientists, teachers, linguists, students!</a:t>
            </a:r>
          </a:p>
          <a:p>
            <a:r>
              <a:rPr lang="en-US" dirty="0">
                <a:solidFill>
                  <a:schemeClr val="bg1"/>
                </a:solidFill>
              </a:rPr>
              <a:t>Volunteers &amp; citizen science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5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DECB-2164-48E2-927F-FA947C87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Digital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3A7E1-0FF2-4B33-B648-B37AFE88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7099</a:t>
            </a:r>
            <a:r>
              <a:rPr lang="en-US" dirty="0">
                <a:solidFill>
                  <a:schemeClr val="bg1"/>
                </a:solidFill>
              </a:rPr>
              <a:t> languages spoken worldwide…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140 </a:t>
            </a:r>
            <a:r>
              <a:rPr lang="en-US" dirty="0">
                <a:solidFill>
                  <a:schemeClr val="bg1"/>
                </a:solidFill>
              </a:rPr>
              <a:t>languages in Microsoft Word </a:t>
            </a:r>
            <a:r>
              <a:rPr lang="en-US" dirty="0">
                <a:solidFill>
                  <a:srgbClr val="FF0000"/>
                </a:solidFill>
              </a:rPr>
              <a:t>(&lt; 2%)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102 </a:t>
            </a:r>
            <a:r>
              <a:rPr lang="en-US" dirty="0">
                <a:solidFill>
                  <a:schemeClr val="bg1"/>
                </a:solidFill>
              </a:rPr>
              <a:t>languages on Google Translate </a:t>
            </a:r>
            <a:r>
              <a:rPr lang="en-US" dirty="0">
                <a:solidFill>
                  <a:srgbClr val="FF0000"/>
                </a:solidFill>
              </a:rPr>
              <a:t>(&lt; 1.5%)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47</a:t>
            </a:r>
            <a:r>
              <a:rPr lang="en-US" dirty="0">
                <a:solidFill>
                  <a:schemeClr val="bg1"/>
                </a:solidFill>
              </a:rPr>
              <a:t> languages supported on Android </a:t>
            </a:r>
            <a:r>
              <a:rPr lang="en-US" dirty="0">
                <a:solidFill>
                  <a:srgbClr val="FF0000"/>
                </a:solidFill>
              </a:rPr>
              <a:t>(&lt; 1%)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31 </a:t>
            </a:r>
            <a:r>
              <a:rPr lang="en-US" dirty="0">
                <a:solidFill>
                  <a:schemeClr val="bg1"/>
                </a:solidFill>
              </a:rPr>
              <a:t>languages supported on iOS </a:t>
            </a:r>
            <a:r>
              <a:rPr lang="en-US" dirty="0">
                <a:solidFill>
                  <a:srgbClr val="FF0000"/>
                </a:solidFill>
              </a:rPr>
              <a:t>(&lt; 0.5%)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51E4249-6FC4-4BDD-8BB5-49FBE8044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060643"/>
              </p:ext>
            </p:extLst>
          </p:nvPr>
        </p:nvGraphicFramePr>
        <p:xfrm>
          <a:off x="6634480" y="1027906"/>
          <a:ext cx="5872480" cy="42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58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DECB-2164-48E2-927F-FA947C87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it matters: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3A7E1-0FF2-4B33-B648-B37AFE88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Historical context</a:t>
            </a:r>
          </a:p>
          <a:p>
            <a:r>
              <a:rPr lang="en-US" dirty="0">
                <a:solidFill>
                  <a:schemeClr val="bg1"/>
                </a:solidFill>
              </a:rPr>
              <a:t>Community health</a:t>
            </a:r>
          </a:p>
          <a:p>
            <a:r>
              <a:rPr lang="en-US" dirty="0">
                <a:solidFill>
                  <a:schemeClr val="bg1"/>
                </a:solidFill>
              </a:rPr>
              <a:t>Educational outcomes</a:t>
            </a:r>
          </a:p>
          <a:p>
            <a:r>
              <a:rPr lang="en-US" dirty="0">
                <a:solidFill>
                  <a:schemeClr val="bg1"/>
                </a:solidFill>
              </a:rPr>
              <a:t>Cultural heritage</a:t>
            </a:r>
          </a:p>
          <a:p>
            <a:r>
              <a:rPr lang="en-US" dirty="0">
                <a:solidFill>
                  <a:schemeClr val="bg1"/>
                </a:solidFill>
              </a:rPr>
              <a:t>Science</a:t>
            </a:r>
          </a:p>
          <a:p>
            <a:r>
              <a:rPr lang="en-US" dirty="0">
                <a:solidFill>
                  <a:schemeClr val="bg1"/>
                </a:solidFill>
              </a:rPr>
              <a:t>Equality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19938-311C-432F-9D0D-5938CDEB7A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1825625"/>
            <a:ext cx="6210300" cy="39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DECB-2164-48E2-927F-FA947C87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3A7E1-0FF2-4B33-B648-B37AFE8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02" y="4229460"/>
            <a:ext cx="10766196" cy="1087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Archives </a:t>
            </a:r>
            <a:r>
              <a:rPr lang="en-US" sz="4800" dirty="0">
                <a:solidFill>
                  <a:schemeClr val="bg1"/>
                </a:solidFill>
                <a:sym typeface="Wingdings" panose="05000000000000000000" pitchFamily="2" charset="2"/>
              </a:rPr>
              <a:t>         </a:t>
            </a:r>
            <a:r>
              <a:rPr lang="en-US" sz="4800" dirty="0">
                <a:solidFill>
                  <a:schemeClr val="bg1"/>
                </a:solidFill>
              </a:rPr>
              <a:t> Data </a:t>
            </a:r>
            <a:r>
              <a:rPr lang="en-US" sz="4800" dirty="0">
                <a:solidFill>
                  <a:schemeClr val="bg1"/>
                </a:solidFill>
                <a:sym typeface="Wingdings" panose="05000000000000000000" pitchFamily="2" charset="2"/>
              </a:rPr>
              <a:t>          Technology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C587FBAB-2DA2-4881-97B6-F41F4F0BD186}"/>
              </a:ext>
            </a:extLst>
          </p:cNvPr>
          <p:cNvSpPr/>
          <p:nvPr/>
        </p:nvSpPr>
        <p:spPr>
          <a:xfrm rot="226345">
            <a:off x="2760627" y="2644133"/>
            <a:ext cx="2833032" cy="3170651"/>
          </a:xfrm>
          <a:prstGeom prst="circularArrow">
            <a:avLst>
              <a:gd name="adj1" fmla="val 13569"/>
              <a:gd name="adj2" fmla="val 1142319"/>
              <a:gd name="adj3" fmla="val 20316020"/>
              <a:gd name="adj4" fmla="val 10557556"/>
              <a:gd name="adj5" fmla="val 162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2F731-EE5E-4027-AF99-5BF3951FC942}"/>
              </a:ext>
            </a:extLst>
          </p:cNvPr>
          <p:cNvSpPr txBox="1"/>
          <p:nvPr/>
        </p:nvSpPr>
        <p:spPr>
          <a:xfrm>
            <a:off x="3137837" y="2261982"/>
            <a:ext cx="207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B6B16-F0DE-411D-BE8B-348B81CE892F}"/>
              </a:ext>
            </a:extLst>
          </p:cNvPr>
          <p:cNvSpPr txBox="1"/>
          <p:nvPr/>
        </p:nvSpPr>
        <p:spPr>
          <a:xfrm>
            <a:off x="6096000" y="1780940"/>
            <a:ext cx="3330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Science,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Computer Science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4A909655-791F-4DF7-91AA-1D53756A6BC0}"/>
              </a:ext>
            </a:extLst>
          </p:cNvPr>
          <p:cNvSpPr/>
          <p:nvPr/>
        </p:nvSpPr>
        <p:spPr>
          <a:xfrm rot="226345">
            <a:off x="5796125" y="2644133"/>
            <a:ext cx="2833032" cy="3170651"/>
          </a:xfrm>
          <a:prstGeom prst="circularArrow">
            <a:avLst>
              <a:gd name="adj1" fmla="val 13569"/>
              <a:gd name="adj2" fmla="val 1142319"/>
              <a:gd name="adj3" fmla="val 20316020"/>
              <a:gd name="adj4" fmla="val 10557556"/>
              <a:gd name="adj5" fmla="val 162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3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5D67-FA03-43EC-8590-EFE7A43B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6" y="260870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2015: The Cherokee Singing Book</a:t>
            </a:r>
          </a:p>
        </p:txBody>
      </p:sp>
    </p:spTree>
    <p:extLst>
      <p:ext uri="{BB962C8B-B14F-4D97-AF65-F5344CB8AC3E}">
        <p14:creationId xmlns:p14="http://schemas.microsoft.com/office/powerpoint/2010/main" val="108032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8309B-E6C7-4147-9F31-10F217E49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585787"/>
            <a:ext cx="95440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6BAE39-8AEF-4C76-A402-43AED38D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3" y="0"/>
            <a:ext cx="10340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6FBCF-6FE3-4F8C-8994-3D76FE13B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6" y="881553"/>
            <a:ext cx="7429500" cy="5000625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288564E5-F7EC-405B-BC75-F3B55F0B4739}"/>
              </a:ext>
            </a:extLst>
          </p:cNvPr>
          <p:cNvSpPr/>
          <p:nvPr/>
        </p:nvSpPr>
        <p:spPr>
          <a:xfrm rot="15075940">
            <a:off x="8029361" y="1976144"/>
            <a:ext cx="548640" cy="14406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0206F-469B-43EE-8634-CDE87E522B42}"/>
              </a:ext>
            </a:extLst>
          </p:cNvPr>
          <p:cNvSpPr txBox="1"/>
          <p:nvPr/>
        </p:nvSpPr>
        <p:spPr>
          <a:xfrm>
            <a:off x="9073945" y="1866507"/>
            <a:ext cx="224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Cherokee support in Sibelius… future work?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D8678-B02E-4709-BFDA-AEB165A63D70}"/>
              </a:ext>
            </a:extLst>
          </p:cNvPr>
          <p:cNvSpPr txBox="1"/>
          <p:nvPr/>
        </p:nvSpPr>
        <p:spPr>
          <a:xfrm>
            <a:off x="740986" y="6029593"/>
            <a:ext cx="486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Translation assisted by Tom Belt, Hartwell Francis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2286968-6472-4EA2-9528-977A073E6431}"/>
              </a:ext>
            </a:extLst>
          </p:cNvPr>
          <p:cNvSpPr/>
          <p:nvPr/>
        </p:nvSpPr>
        <p:spPr>
          <a:xfrm rot="16200000">
            <a:off x="8079304" y="3424985"/>
            <a:ext cx="548640" cy="14406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32314-4847-491B-9427-FD539AC81940}"/>
              </a:ext>
            </a:extLst>
          </p:cNvPr>
          <p:cNvSpPr txBox="1"/>
          <p:nvPr/>
        </p:nvSpPr>
        <p:spPr>
          <a:xfrm>
            <a:off x="9235772" y="3683641"/>
            <a:ext cx="2243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score and each part can be extracted as PDF, played as midi/mp3</a:t>
            </a:r>
          </a:p>
        </p:txBody>
      </p:sp>
    </p:spTree>
    <p:extLst>
      <p:ext uri="{BB962C8B-B14F-4D97-AF65-F5344CB8AC3E}">
        <p14:creationId xmlns:p14="http://schemas.microsoft.com/office/powerpoint/2010/main" val="37055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B09332-E90C-41C1-A023-2D4CB736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8" y="772160"/>
            <a:ext cx="11188804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12237</TotalTime>
  <Words>184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About Me</vt:lpstr>
      <vt:lpstr>The Digital Divide</vt:lpstr>
      <vt:lpstr>Why it matters:</vt:lpstr>
      <vt:lpstr>What can we do?</vt:lpstr>
      <vt:lpstr>2015: The Cherokee Singing Book</vt:lpstr>
      <vt:lpstr>PowerPoint Presentation</vt:lpstr>
      <vt:lpstr>PowerPoint Presentation</vt:lpstr>
      <vt:lpstr>PowerPoint Presentation</vt:lpstr>
      <vt:lpstr>PowerPoint Presentation</vt:lpstr>
      <vt:lpstr>2017: The Kilpatrick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Little</dc:creator>
  <cp:lastModifiedBy>Alexa Little</cp:lastModifiedBy>
  <cp:revision>24</cp:revision>
  <dcterms:created xsi:type="dcterms:W3CDTF">2017-10-31T18:14:25Z</dcterms:created>
  <dcterms:modified xsi:type="dcterms:W3CDTF">2017-11-09T06:15:53Z</dcterms:modified>
</cp:coreProperties>
</file>